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25" r:id="rId2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6" Type="http://schemas.openxmlformats.org/officeDocument/2006/relationships/slide" Target="slides/slide12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image" Target="../media/image73.png"/><Relationship Id="rId3" Type="http://schemas.openxmlformats.org/officeDocument/2006/relationships/image" Target="../media/image74.png"/></Relationships>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B683C76-0E43-0F16-AC93-036FD35D4278}"/>
              </a:ext>
            </a:extLst>
          </p:cNvPr>
          <p:cNvSpPr>
            <a:spLocks noGrp="1" noChangeArrowheads="1"/>
          </p:cNvSpPr>
          <p:nvPr>
            <p:ph type="title"/>
          </p:nvPr>
        </p:nvSpPr>
        <p:spPr>
          <a:xfrm>
            <a:off x="1419225" y="212725"/>
            <a:ext cx="6530975" cy="387350"/>
          </a:xfrm>
        </p:spPr>
        <p:txBody>
          <a:bodyPr/>
          <a:lstStyle/>
          <a:p>
            <a:r>
              <a:rPr lang="en-US" altLang="zh-CN" sz="3200">
                <a:solidFill>
                  <a:srgbClr val="00B050"/>
                </a:solidFill>
                <a:ea typeface="宋体" panose="02010600030101010101" pitchFamily="2" charset="-122"/>
              </a:rPr>
              <a:t>Summary</a:t>
            </a:r>
          </a:p>
        </p:txBody>
      </p:sp>
      <p:sp>
        <p:nvSpPr>
          <p:cNvPr id="50179" name="Footer Placeholder 1">
            <a:extLst>
              <a:ext uri="{FF2B5EF4-FFF2-40B4-BE49-F238E27FC236}">
                <a16:creationId xmlns:a16="http://schemas.microsoft.com/office/drawing/2014/main" id="{2BAB9B9F-66D1-EAAA-9957-3E66D053FB8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6" name="Slide Number Placeholder 18">
            <a:extLst>
              <a:ext uri="{FF2B5EF4-FFF2-40B4-BE49-F238E27FC236}">
                <a16:creationId xmlns:a16="http://schemas.microsoft.com/office/drawing/2014/main" id="{294C6214-0A29-8C3E-0173-3FC117304567}"/>
              </a:ext>
            </a:extLst>
          </p:cNvPr>
          <p:cNvSpPr>
            <a:spLocks noGrp="1"/>
          </p:cNvSpPr>
          <p:nvPr>
            <p:ph type="sldNum" sz="quarter" idx="11"/>
          </p:nvPr>
        </p:nvSpPr>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EABC560-2E84-4602-ACFF-A4C18A91A91F}"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sp>
        <p:nvSpPr>
          <p:cNvPr id="7" name="Rectangle 3">
            <a:extLst>
              <a:ext uri="{FF2B5EF4-FFF2-40B4-BE49-F238E27FC236}">
                <a16:creationId xmlns:a16="http://schemas.microsoft.com/office/drawing/2014/main" id="{18D2A7FF-43E0-E7E1-4715-1629622535F9}"/>
              </a:ext>
            </a:extLst>
          </p:cNvPr>
          <p:cNvSpPr txBox="1">
            <a:spLocks noChangeArrowheads="1"/>
          </p:cNvSpPr>
          <p:nvPr/>
        </p:nvSpPr>
        <p:spPr bwMode="auto">
          <a:xfrm>
            <a:off x="257175" y="1079500"/>
            <a:ext cx="8886825" cy="4845050"/>
          </a:xfrm>
          <a:prstGeom prst="rect">
            <a:avLst/>
          </a:prstGeom>
          <a:noFill/>
          <a:ln w="9525">
            <a:noFill/>
            <a:miter lim="800000"/>
            <a:headEnd/>
            <a:tailEnd/>
          </a:ln>
        </p:spPr>
        <p:txBody>
          <a:bodyPr/>
          <a:lstStyle/>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latin typeface="+mn-lt"/>
                <a:ea typeface="+mn-ea"/>
                <a:cs typeface="+mn-cs"/>
              </a:rPr>
              <a:t>MC Acceleration Schemes (1.5 </a:t>
            </a:r>
            <a:r>
              <a:rPr kumimoji="0" lang="en-US" sz="2000" b="0" i="0" u="none" strike="noStrike" kern="0" cap="none" spc="0" normalizeH="0" baseline="0" noProof="0" dirty="0" err="1">
                <a:ln>
                  <a:noFill/>
                </a:ln>
                <a:solidFill>
                  <a:srgbClr val="000066"/>
                </a:solidFill>
                <a:effectLst/>
                <a:uLnTx/>
                <a:uFillTx/>
                <a:latin typeface="+mn-lt"/>
                <a:ea typeface="+mn-ea"/>
                <a:cs typeface="+mn-cs"/>
              </a:rPr>
              <a:t>TeV</a:t>
            </a:r>
            <a:r>
              <a:rPr kumimoji="0" lang="en-US" sz="2000" b="0" i="0" u="none" strike="noStrike" kern="0" cap="none" spc="0" normalizeH="0" baseline="0" noProof="0" dirty="0">
                <a:ln>
                  <a:noFill/>
                </a:ln>
                <a:solidFill>
                  <a:srgbClr val="000066"/>
                </a:solidFill>
                <a:effectLst/>
                <a:uLnTx/>
                <a:uFillTx/>
                <a:latin typeface="+mn-lt"/>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000066"/>
                </a:solidFill>
                <a:effectLst/>
                <a:uLnTx/>
                <a:uFillTx/>
                <a:ea typeface="+mn-ea"/>
                <a:cs typeface="+mn-cs"/>
              </a:rPr>
              <a:t>High//Low  </a:t>
            </a:r>
            <a:r>
              <a:rPr kumimoji="0" lang="en-US" sz="1800" b="0" i="0" u="none" strike="noStrike" kern="0" cap="none" spc="0" normalizeH="0" baseline="0" noProof="0" dirty="0" err="1">
                <a:ln>
                  <a:noFill/>
                </a:ln>
                <a:solidFill>
                  <a:srgbClr val="000066"/>
                </a:solidFill>
                <a:effectLst/>
                <a:uLnTx/>
                <a:uFillTx/>
                <a:ea typeface="+mn-ea"/>
                <a:cs typeface="+mn-cs"/>
              </a:rPr>
              <a:t>Emittance</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latin typeface="+mn-lt"/>
                <a:ea typeface="+mn-ea"/>
                <a:cs typeface="+mn-cs"/>
              </a:rPr>
              <a:t>Cooling Performance </a:t>
            </a:r>
            <a:r>
              <a:rPr kumimoji="0" lang="en-US" sz="2000" b="0" i="0" u="none" strike="noStrike" kern="0" cap="none" spc="0" normalizeH="0" baseline="0" noProof="0" dirty="0">
                <a:ln>
                  <a:noFill/>
                </a:ln>
                <a:solidFill>
                  <a:srgbClr val="7030A0"/>
                </a:solidFill>
                <a:effectLst/>
                <a:uLnTx/>
                <a:uFillTx/>
                <a:latin typeface="Arial Unicode MS"/>
                <a:ea typeface="Arial Unicode MS"/>
                <a:cs typeface="Arial Unicode MS"/>
              </a:rPr>
              <a:t>⇨ </a:t>
            </a:r>
            <a:r>
              <a:rPr kumimoji="0" lang="en-US" sz="1800" b="0" i="0" u="none" strike="noStrike" kern="0" cap="none" spc="0" normalizeH="0" baseline="0" noProof="0" dirty="0">
                <a:ln>
                  <a:noFill/>
                </a:ln>
                <a:solidFill>
                  <a:srgbClr val="7030A0"/>
                </a:solidFill>
                <a:effectLst/>
                <a:uLnTx/>
                <a:uFillTx/>
                <a:latin typeface="+mn-lt"/>
                <a:ea typeface="+mn-ea"/>
                <a:cs typeface="+mn-cs"/>
              </a:rPr>
              <a:t>Accelerator acceptance</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Transmission Efficiencies</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Longitudinal matching into a single pass </a:t>
            </a:r>
            <a:r>
              <a:rPr kumimoji="0" lang="en-US" sz="2000" b="0" i="0" u="none" strike="noStrike" kern="0" cap="none" spc="0" normalizeH="0" baseline="0" noProof="0" dirty="0" err="1">
                <a:ln>
                  <a:noFill/>
                </a:ln>
                <a:solidFill>
                  <a:srgbClr val="000066"/>
                </a:solidFill>
                <a:effectLst/>
                <a:uLnTx/>
                <a:uFillTx/>
                <a:ea typeface="+mn-ea"/>
                <a:cs typeface="+mn-cs"/>
              </a:rPr>
              <a:t>Linac</a:t>
            </a:r>
            <a:endParaRPr kumimoji="0" lang="en-US" sz="2000" b="0" i="0" u="none" strike="noStrike" kern="0" cap="none" spc="0" normalizeH="0" baseline="0" noProof="0" dirty="0">
              <a:ln>
                <a:noFill/>
              </a:ln>
              <a:solidFill>
                <a:srgbClr val="000066"/>
              </a:solidFill>
              <a:effectLst/>
              <a:uLnTx/>
              <a:uFillTx/>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‘High Transmission’ Acceleration scheme – initial beam dynamic choices</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err="1">
                <a:ln>
                  <a:noFill/>
                </a:ln>
                <a:solidFill>
                  <a:srgbClr val="7030A0"/>
                </a:solidFill>
                <a:effectLst/>
                <a:uLnTx/>
                <a:uFillTx/>
                <a:ea typeface="+mn-ea"/>
                <a:cs typeface="+mn-cs"/>
              </a:rPr>
              <a:t>Linac</a:t>
            </a:r>
            <a:r>
              <a:rPr kumimoji="0" lang="en-US" sz="1800" b="0" i="0" u="none" strike="noStrike" kern="0" cap="none" spc="0" normalizeH="0" baseline="0" noProof="0" dirty="0">
                <a:ln>
                  <a:noFill/>
                </a:ln>
                <a:solidFill>
                  <a:srgbClr val="7030A0"/>
                </a:solidFill>
                <a:effectLst/>
                <a:uLnTx/>
                <a:uFillTx/>
                <a:ea typeface="+mn-ea"/>
                <a:cs typeface="+mn-cs"/>
              </a:rPr>
              <a:t> (0.4 – 1.5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RLAs (1.5 – 12.5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 and (12.5 – 100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RCS Rings</a:t>
            </a: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Emerging Acceleration Scheme…</a:t>
            </a:r>
          </a:p>
        </p:txBody>
      </p:sp>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